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51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6" d="100"/>
          <a:sy n="146" d="100"/>
        </p:scale>
        <p:origin x="100" y="32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a Bohaczuk Venturelli" userId="10690a915bdaebe9" providerId="LiveId" clId="{E9C86A46-80EF-476A-88BE-8D29EDB16F08}"/>
    <pc:docChg chg="modSld">
      <pc:chgData name="Rafaela Bohaczuk Venturelli" userId="10690a915bdaebe9" providerId="LiveId" clId="{E9C86A46-80EF-476A-88BE-8D29EDB16F08}" dt="2020-06-18T23:08:16.913" v="71" actId="1076"/>
      <pc:docMkLst>
        <pc:docMk/>
      </pc:docMkLst>
      <pc:sldChg chg="modSp mod setBg">
        <pc:chgData name="Rafaela Bohaczuk Venturelli" userId="10690a915bdaebe9" providerId="LiveId" clId="{E9C86A46-80EF-476A-88BE-8D29EDB16F08}" dt="2020-06-18T23:08:16.913" v="71" actId="1076"/>
        <pc:sldMkLst>
          <pc:docMk/>
          <pc:sldMk cId="1898014816" sldId="257"/>
        </pc:sldMkLst>
        <pc:spChg chg="mod">
          <ac:chgData name="Rafaela Bohaczuk Venturelli" userId="10690a915bdaebe9" providerId="LiveId" clId="{E9C86A46-80EF-476A-88BE-8D29EDB16F08}" dt="2020-06-18T23:07:21.228" v="42" actId="20577"/>
          <ac:spMkLst>
            <pc:docMk/>
            <pc:sldMk cId="1898014816" sldId="257"/>
            <ac:spMk id="2" creationId="{00000000-0000-0000-0000-000000000000}"/>
          </ac:spMkLst>
        </pc:spChg>
        <pc:spChg chg="mod">
          <ac:chgData name="Rafaela Bohaczuk Venturelli" userId="10690a915bdaebe9" providerId="LiveId" clId="{E9C86A46-80EF-476A-88BE-8D29EDB16F08}" dt="2020-06-18T23:08:11.662" v="70" actId="20577"/>
          <ac:spMkLst>
            <pc:docMk/>
            <pc:sldMk cId="1898014816" sldId="257"/>
            <ac:spMk id="3" creationId="{00000000-0000-0000-0000-000000000000}"/>
          </ac:spMkLst>
        </pc:spChg>
        <pc:spChg chg="mod">
          <ac:chgData name="Rafaela Bohaczuk Venturelli" userId="10690a915bdaebe9" providerId="LiveId" clId="{E9C86A46-80EF-476A-88BE-8D29EDB16F08}" dt="2020-06-18T23:07:28.042" v="43" actId="14100"/>
          <ac:spMkLst>
            <pc:docMk/>
            <pc:sldMk cId="1898014816" sldId="257"/>
            <ac:spMk id="4" creationId="{00000000-0000-0000-0000-000000000000}"/>
          </ac:spMkLst>
        </pc:spChg>
        <pc:picChg chg="mod">
          <ac:chgData name="Rafaela Bohaczuk Venturelli" userId="10690a915bdaebe9" providerId="LiveId" clId="{E9C86A46-80EF-476A-88BE-8D29EDB16F08}" dt="2020-06-18T23:08:16.913" v="71" actId="1076"/>
          <ac:picMkLst>
            <pc:docMk/>
            <pc:sldMk cId="1898014816" sldId="257"/>
            <ac:picMk id="5"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D89A5029-2AE4-D648-88DB-71E2DE86CE3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9785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89A5029-2AE4-D648-88DB-71E2DE86CE3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189733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89A5029-2AE4-D648-88DB-71E2DE86CE3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280623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D89A5029-2AE4-D648-88DB-71E2DE86CE3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3559302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D89A5029-2AE4-D648-88DB-71E2DE86CE3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138730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D89A5029-2AE4-D648-88DB-71E2DE86CE3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402158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D89A5029-2AE4-D648-88DB-71E2DE86CE3D}"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5667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D89A5029-2AE4-D648-88DB-71E2DE86CE3D}"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2509528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A5029-2AE4-D648-88DB-71E2DE86CE3D}"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360024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D89A5029-2AE4-D648-88DB-71E2DE86CE3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309206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D89A5029-2AE4-D648-88DB-71E2DE86CE3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AE1C1-5262-334E-AE4A-0C3C2389265B}" type="slidenum">
              <a:rPr lang="en-US" smtClean="0"/>
              <a:t>‹nº›</a:t>
            </a:fld>
            <a:endParaRPr lang="en-US"/>
          </a:p>
        </p:txBody>
      </p:sp>
    </p:spTree>
    <p:extLst>
      <p:ext uri="{BB962C8B-B14F-4D97-AF65-F5344CB8AC3E}">
        <p14:creationId xmlns:p14="http://schemas.microsoft.com/office/powerpoint/2010/main" val="2138083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A5029-2AE4-D648-88DB-71E2DE86CE3D}" type="datetimeFigureOut">
              <a:rPr lang="en-US" smtClean="0"/>
              <a:t>5/14/2024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AE1C1-5262-334E-AE4A-0C3C2389265B}" type="slidenum">
              <a:rPr lang="en-US" smtClean="0"/>
              <a:t>‹nº›</a:t>
            </a:fld>
            <a:endParaRPr lang="en-US"/>
          </a:p>
        </p:txBody>
      </p:sp>
    </p:spTree>
    <p:extLst>
      <p:ext uri="{BB962C8B-B14F-4D97-AF65-F5344CB8AC3E}">
        <p14:creationId xmlns:p14="http://schemas.microsoft.com/office/powerpoint/2010/main" val="1812506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378070"/>
            <a:ext cx="7948246" cy="920813"/>
          </a:xfrm>
        </p:spPr>
        <p:txBody>
          <a:bodyPr>
            <a:noAutofit/>
          </a:bodyPr>
          <a:lstStyle/>
          <a:p>
            <a:r>
              <a:rPr lang="pt-BR" sz="1600" b="1" dirty="0" smtClean="0">
                <a:solidFill>
                  <a:schemeClr val="tx2"/>
                </a:solidFill>
                <a:latin typeface="Arial" panose="020B0604020202020204" pitchFamily="34" charset="0"/>
                <a:cs typeface="Arial" panose="020B0604020202020204" pitchFamily="34" charset="0"/>
              </a:rPr>
              <a:t>TITLE</a:t>
            </a:r>
            <a:r>
              <a:rPr lang="pt-BR" sz="1600" dirty="0" smtClean="0">
                <a:latin typeface="Arial" panose="020B0604020202020204" pitchFamily="34" charset="0"/>
                <a:cs typeface="Arial" panose="020B0604020202020204" pitchFamily="34" charset="0"/>
              </a:rPr>
              <a:t/>
            </a:r>
            <a:br>
              <a:rPr lang="pt-BR" sz="160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Author(s): (Up to 5 students – full name)</a:t>
            </a:r>
            <a:br>
              <a:rPr lang="en-US" sz="105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Supervisor: (1 Supervisor Professor)</a:t>
            </a:r>
            <a:br>
              <a:rPr lang="en-US" sz="105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Email: (only the supervisor’s email)</a:t>
            </a:r>
            <a:br>
              <a:rPr lang="en-US" sz="105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
            </a:r>
            <a:br>
              <a:rPr lang="en-US" sz="105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Educational Institution</a:t>
            </a:r>
            <a:br>
              <a:rPr lang="en-US" sz="1050" dirty="0" smtClean="0">
                <a:latin typeface="Arial" panose="020B0604020202020204" pitchFamily="34" charset="0"/>
                <a:cs typeface="Arial" panose="020B0604020202020204" pitchFamily="34" charset="0"/>
              </a:rPr>
            </a:br>
            <a:r>
              <a:rPr lang="en-US" sz="1050" dirty="0" smtClean="0">
                <a:latin typeface="Arial" panose="020B0604020202020204" pitchFamily="34" charset="0"/>
                <a:cs typeface="Arial" panose="020B0604020202020204" pitchFamily="34" charset="0"/>
              </a:rPr>
              <a:t>Course:</a:t>
            </a:r>
            <a:endParaRPr lang="en-US" sz="1050" dirty="0">
              <a:latin typeface="Arial" panose="020B0604020202020204" pitchFamily="34" charset="0"/>
              <a:cs typeface="Arial" panose="020B0604020202020204" pitchFamily="34" charset="0"/>
            </a:endParaRPr>
          </a:p>
        </p:txBody>
      </p:sp>
      <p:sp>
        <p:nvSpPr>
          <p:cNvPr id="3" name="Subtitle 2"/>
          <p:cNvSpPr>
            <a:spLocks noGrp="1" noChangeAspect="1"/>
          </p:cNvSpPr>
          <p:nvPr>
            <p:ph type="subTitle" idx="1"/>
          </p:nvPr>
        </p:nvSpPr>
        <p:spPr>
          <a:xfrm>
            <a:off x="228600" y="1666569"/>
            <a:ext cx="11781692" cy="3982064"/>
          </a:xfrm>
          <a:ln>
            <a:noFill/>
          </a:ln>
        </p:spPr>
        <p:txBody>
          <a:bodyPr wrap="square" numCol="3" spcCol="252000">
            <a:noAutofit/>
          </a:bodyPr>
          <a:lstStyle/>
          <a:p>
            <a:pPr algn="just"/>
            <a:r>
              <a:rPr lang="pt-BR" sz="1400" b="1" dirty="0" smtClean="0">
                <a:solidFill>
                  <a:srgbClr val="09517D"/>
                </a:solidFill>
                <a:latin typeface="Arial" panose="020B0604020202020204" pitchFamily="34" charset="0"/>
                <a:cs typeface="Arial" panose="020B0604020202020204" pitchFamily="34" charset="0"/>
              </a:rPr>
              <a:t>INTRODUCTION</a:t>
            </a:r>
            <a:endParaRPr lang="pt-BR" sz="1400" b="1" dirty="0">
              <a:solidFill>
                <a:srgbClr val="09517D"/>
              </a:solidFill>
              <a:latin typeface="Arial" panose="020B0604020202020204" pitchFamily="34" charset="0"/>
              <a:cs typeface="Arial" panose="020B0604020202020204" pitchFamily="34" charset="0"/>
            </a:endParaRPr>
          </a:p>
          <a:p>
            <a:pPr algn="just"/>
            <a:r>
              <a:rPr lang="en-US" sz="1050" dirty="0">
                <a:solidFill>
                  <a:schemeClr val="tx1"/>
                </a:solidFill>
                <a:latin typeface="Arial" panose="020B0604020202020204" pitchFamily="34" charset="0"/>
                <a:cs typeface="Arial" panose="020B0604020202020204" pitchFamily="34" charset="0"/>
              </a:rPr>
              <a:t>The introduction should address the delimitation of the research object, describe the contribution and relevance of the research, emphasizing the importance of the topic in both the academic and professional spheres</a:t>
            </a:r>
            <a:r>
              <a:rPr lang="en-US" sz="1050" dirty="0" smtClean="0">
                <a:solidFill>
                  <a:schemeClr val="tx1"/>
                </a:solidFill>
                <a:latin typeface="Arial" panose="020B0604020202020204" pitchFamily="34" charset="0"/>
                <a:cs typeface="Arial" panose="020B0604020202020204" pitchFamily="34" charset="0"/>
              </a:rPr>
              <a:t>.</a:t>
            </a:r>
          </a:p>
          <a:p>
            <a:pPr algn="just"/>
            <a:r>
              <a:rPr lang="en-US" sz="1050" dirty="0">
                <a:solidFill>
                  <a:schemeClr val="tx1"/>
                </a:solidFill>
                <a:latin typeface="Arial" panose="020B0604020202020204" pitchFamily="34" charset="0"/>
                <a:cs typeface="Arial" panose="020B0604020202020204" pitchFamily="34" charset="0"/>
              </a:rPr>
              <a:t>The arguments must be supported by the literature. Therefore, organize impact literature (e.g. scientific journal articles) and present the main ideas that relate to your </a:t>
            </a:r>
            <a:r>
              <a:rPr lang="en-US" sz="1050" dirty="0" smtClean="0">
                <a:solidFill>
                  <a:schemeClr val="tx1"/>
                </a:solidFill>
                <a:latin typeface="Arial" panose="020B0604020202020204" pitchFamily="34" charset="0"/>
                <a:cs typeface="Arial" panose="020B0604020202020204" pitchFamily="34" charset="0"/>
              </a:rPr>
              <a:t>research.</a:t>
            </a:r>
          </a:p>
          <a:p>
            <a:pPr algn="just"/>
            <a:r>
              <a:rPr lang="en-US" sz="1050" b="1" dirty="0">
                <a:solidFill>
                  <a:schemeClr val="tx1"/>
                </a:solidFill>
                <a:latin typeface="Arial" panose="020B0604020202020204" pitchFamily="34" charset="0"/>
                <a:cs typeface="Arial" panose="020B0604020202020204" pitchFamily="34" charset="0"/>
              </a:rPr>
              <a:t>The dimensions/layout of the model poster cannot be altered.</a:t>
            </a:r>
            <a:endParaRPr lang="pt-BR" sz="1050" dirty="0">
              <a:solidFill>
                <a:schemeClr val="tx1"/>
              </a:solidFill>
              <a:latin typeface="Arial" panose="020B0604020202020204" pitchFamily="34" charset="0"/>
              <a:cs typeface="Arial" panose="020B0604020202020204" pitchFamily="34" charset="0"/>
            </a:endParaRPr>
          </a:p>
          <a:p>
            <a:pPr algn="just"/>
            <a:endParaRPr lang="pt-BR" sz="1050" dirty="0">
              <a:solidFill>
                <a:schemeClr val="tx1"/>
              </a:solidFill>
              <a:latin typeface="Arial" panose="020B0604020202020204" pitchFamily="34" charset="0"/>
              <a:cs typeface="Arial" panose="020B0604020202020204" pitchFamily="34" charset="0"/>
            </a:endParaRPr>
          </a:p>
          <a:p>
            <a:pPr algn="just"/>
            <a:endParaRPr lang="pt-BR" sz="1050" dirty="0">
              <a:solidFill>
                <a:schemeClr val="tx1"/>
              </a:solidFill>
              <a:latin typeface="Arial" panose="020B0604020202020204" pitchFamily="34" charset="0"/>
              <a:cs typeface="Arial" panose="020B0604020202020204" pitchFamily="34" charset="0"/>
            </a:endParaRPr>
          </a:p>
          <a:p>
            <a:pPr algn="just"/>
            <a:r>
              <a:rPr lang="pt-BR" sz="1400" b="1" dirty="0" smtClean="0">
                <a:solidFill>
                  <a:schemeClr val="tx2"/>
                </a:solidFill>
                <a:latin typeface="Arial" panose="020B0604020202020204" pitchFamily="34" charset="0"/>
                <a:cs typeface="Arial" panose="020B0604020202020204" pitchFamily="34" charset="0"/>
              </a:rPr>
              <a:t>OBJECTIVE</a:t>
            </a:r>
            <a:endParaRPr lang="pt-BR" sz="1400" b="1" dirty="0">
              <a:solidFill>
                <a:schemeClr val="tx2"/>
              </a:solidFill>
              <a:latin typeface="Arial" panose="020B0604020202020204" pitchFamily="34" charset="0"/>
              <a:cs typeface="Arial" panose="020B0604020202020204" pitchFamily="34" charset="0"/>
            </a:endParaRPr>
          </a:p>
          <a:p>
            <a:pPr algn="just"/>
            <a:r>
              <a:rPr lang="en-US" sz="1050" dirty="0">
                <a:solidFill>
                  <a:schemeClr val="tx1"/>
                </a:solidFill>
                <a:latin typeface="Arial" panose="020B0604020202020204" pitchFamily="34" charset="0"/>
                <a:cs typeface="Arial" panose="020B0604020202020204" pitchFamily="34" charset="0"/>
              </a:rPr>
              <a:t>The objective must be clear, achievable and measurable. </a:t>
            </a:r>
            <a:r>
              <a:rPr lang="en-US" sz="1050" b="1" dirty="0">
                <a:solidFill>
                  <a:schemeClr val="tx1"/>
                </a:solidFill>
                <a:latin typeface="Arial" panose="020B0604020202020204" pitchFamily="34" charset="0"/>
                <a:cs typeface="Arial" panose="020B0604020202020204" pitchFamily="34" charset="0"/>
              </a:rPr>
              <a:t>Present a single objective (general objective). </a:t>
            </a:r>
            <a:endParaRPr lang="pt-BR" sz="1050" b="1" dirty="0" smtClean="0">
              <a:solidFill>
                <a:schemeClr val="tx1"/>
              </a:solidFill>
              <a:latin typeface="Arial" panose="020B0604020202020204" pitchFamily="34" charset="0"/>
              <a:cs typeface="Arial" panose="020B0604020202020204" pitchFamily="34" charset="0"/>
            </a:endParaRPr>
          </a:p>
          <a:p>
            <a:pPr algn="just"/>
            <a:endParaRPr lang="pt-BR" sz="1050" dirty="0">
              <a:solidFill>
                <a:schemeClr val="tx1"/>
              </a:solidFill>
              <a:latin typeface="Arial" panose="020B0604020202020204" pitchFamily="34" charset="0"/>
              <a:cs typeface="Arial" panose="020B0604020202020204" pitchFamily="34" charset="0"/>
            </a:endParaRPr>
          </a:p>
          <a:p>
            <a:pPr algn="just"/>
            <a:endParaRPr lang="pt-BR" sz="1050" dirty="0">
              <a:solidFill>
                <a:schemeClr val="tx1"/>
              </a:solidFill>
              <a:latin typeface="Arial" panose="020B0604020202020204" pitchFamily="34" charset="0"/>
              <a:cs typeface="Arial" panose="020B0604020202020204" pitchFamily="34" charset="0"/>
            </a:endParaRPr>
          </a:p>
          <a:p>
            <a:pPr algn="just"/>
            <a:r>
              <a:rPr lang="pt-BR" sz="1400" b="1" dirty="0">
                <a:solidFill>
                  <a:schemeClr val="tx2"/>
                </a:solidFill>
                <a:latin typeface="Arial" panose="020B0604020202020204" pitchFamily="34" charset="0"/>
                <a:cs typeface="Arial" panose="020B0604020202020204" pitchFamily="34" charset="0"/>
              </a:rPr>
              <a:t>MATERIALS AND </a:t>
            </a:r>
            <a:r>
              <a:rPr lang="pt-BR" sz="1400" b="1" dirty="0" smtClean="0">
                <a:solidFill>
                  <a:schemeClr val="tx2"/>
                </a:solidFill>
                <a:latin typeface="Arial" panose="020B0604020202020204" pitchFamily="34" charset="0"/>
                <a:cs typeface="Arial" panose="020B0604020202020204" pitchFamily="34" charset="0"/>
              </a:rPr>
              <a:t>METHODS</a:t>
            </a:r>
          </a:p>
          <a:p>
            <a:pPr algn="just"/>
            <a:r>
              <a:rPr lang="en-US" sz="1050" dirty="0">
                <a:solidFill>
                  <a:schemeClr val="tx1"/>
                </a:solidFill>
                <a:latin typeface="Arial" panose="020B0604020202020204" pitchFamily="34" charset="0"/>
                <a:cs typeface="Arial" panose="020B0604020202020204" pitchFamily="34" charset="0"/>
              </a:rPr>
              <a:t>This section of the research details items such as: type of research, population and sampling, instrumentation, methods and techniques for data collection and analysis. </a:t>
            </a:r>
            <a:endParaRPr lang="en-US" sz="1050" dirty="0" smtClean="0">
              <a:solidFill>
                <a:schemeClr val="tx1"/>
              </a:solidFill>
              <a:latin typeface="Arial" panose="020B0604020202020204" pitchFamily="34" charset="0"/>
              <a:cs typeface="Arial" panose="020B0604020202020204" pitchFamily="34" charset="0"/>
            </a:endParaRPr>
          </a:p>
          <a:p>
            <a:pPr algn="just"/>
            <a:r>
              <a:rPr lang="en-US" sz="1050" dirty="0">
                <a:solidFill>
                  <a:schemeClr val="tx1"/>
                </a:solidFill>
                <a:latin typeface="Arial" panose="020B0604020202020204" pitchFamily="34" charset="0"/>
                <a:cs typeface="Arial" panose="020B0604020202020204" pitchFamily="34" charset="0"/>
              </a:rPr>
              <a:t>Briefly, the methodological procedures are characterized by presenting the methods and hypotheses (if any). </a:t>
            </a:r>
            <a:endParaRPr lang="en-US" sz="1050" dirty="0" smtClean="0">
              <a:solidFill>
                <a:schemeClr val="tx1"/>
              </a:solidFill>
              <a:latin typeface="Arial" panose="020B0604020202020204" pitchFamily="34" charset="0"/>
              <a:cs typeface="Arial" panose="020B0604020202020204" pitchFamily="34" charset="0"/>
            </a:endParaRPr>
          </a:p>
          <a:p>
            <a:pPr algn="just"/>
            <a:r>
              <a:rPr lang="en-US" sz="1050" dirty="0">
                <a:solidFill>
                  <a:schemeClr val="tx1"/>
                </a:solidFill>
                <a:latin typeface="Arial" panose="020B0604020202020204" pitchFamily="34" charset="0"/>
                <a:cs typeface="Arial" panose="020B0604020202020204" pitchFamily="34" charset="0"/>
              </a:rPr>
              <a:t>It is worth remembering that this is not a literature review on research methodology</a:t>
            </a:r>
            <a:r>
              <a:rPr lang="en-US" sz="1050" dirty="0" smtClean="0">
                <a:solidFill>
                  <a:schemeClr val="tx1"/>
                </a:solidFill>
                <a:latin typeface="Arial" panose="020B0604020202020204" pitchFamily="34" charset="0"/>
                <a:cs typeface="Arial" panose="020B0604020202020204" pitchFamily="34" charset="0"/>
              </a:rPr>
              <a:t>.</a:t>
            </a:r>
          </a:p>
          <a:p>
            <a:pPr algn="just"/>
            <a:endParaRPr lang="en-US" sz="1050" b="1" dirty="0">
              <a:solidFill>
                <a:schemeClr val="tx1"/>
              </a:solidFill>
              <a:latin typeface="Arial" panose="020B0604020202020204" pitchFamily="34" charset="0"/>
              <a:cs typeface="Arial" panose="020B0604020202020204" pitchFamily="34" charset="0"/>
            </a:endParaRPr>
          </a:p>
          <a:p>
            <a:pPr algn="just"/>
            <a:r>
              <a:rPr lang="pt-BR" sz="1400" b="1" dirty="0">
                <a:solidFill>
                  <a:srgbClr val="09517D"/>
                </a:solidFill>
                <a:latin typeface="Arial" panose="020B0604020202020204" pitchFamily="34" charset="0"/>
                <a:cs typeface="Arial" panose="020B0604020202020204" pitchFamily="34" charset="0"/>
              </a:rPr>
              <a:t>RESULTS AND </a:t>
            </a:r>
            <a:r>
              <a:rPr lang="pt-BR" sz="1400" b="1" dirty="0" smtClean="0">
                <a:solidFill>
                  <a:srgbClr val="09517D"/>
                </a:solidFill>
                <a:latin typeface="Arial" panose="020B0604020202020204" pitchFamily="34" charset="0"/>
                <a:cs typeface="Arial" panose="020B0604020202020204" pitchFamily="34" charset="0"/>
              </a:rPr>
              <a:t>DISCUSSIONS</a:t>
            </a:r>
          </a:p>
          <a:p>
            <a:pPr algn="just"/>
            <a:r>
              <a:rPr lang="en-US" sz="1050" dirty="0">
                <a:solidFill>
                  <a:schemeClr val="tx1"/>
                </a:solidFill>
                <a:latin typeface="Arial" panose="020B0604020202020204" pitchFamily="34" charset="0"/>
                <a:cs typeface="Arial" panose="020B0604020202020204" pitchFamily="34" charset="0"/>
              </a:rPr>
              <a:t>Explain the results (quantitative or qualitative). It should be consistent in its description and in-depth in its analysis of the results. Use figures, tables and charts. Illustrations should have titles located at the top, preceded by the word that designates it (table, figure, scheme, flowchart, image, etc.), followed by the order number of occurrence in the text, in Arabic numerals and a dash, which serves to separate the title</a:t>
            </a:r>
            <a:r>
              <a:rPr lang="en-US" sz="1050" dirty="0" smtClean="0">
                <a:solidFill>
                  <a:schemeClr val="tx1"/>
                </a:solidFill>
                <a:latin typeface="Arial" panose="020B0604020202020204" pitchFamily="34" charset="0"/>
                <a:cs typeface="Arial" panose="020B0604020202020204" pitchFamily="34" charset="0"/>
              </a:rPr>
              <a:t>.</a:t>
            </a:r>
          </a:p>
          <a:p>
            <a:pPr algn="just"/>
            <a:endParaRPr lang="en-US" sz="1050" dirty="0">
              <a:solidFill>
                <a:schemeClr val="tx1"/>
              </a:solidFill>
              <a:latin typeface="Arial" panose="020B0604020202020204" pitchFamily="34" charset="0"/>
              <a:cs typeface="Arial" panose="020B0604020202020204" pitchFamily="34" charset="0"/>
            </a:endParaRPr>
          </a:p>
          <a:p>
            <a:pPr algn="just"/>
            <a:endParaRPr lang="en-US" sz="1050" dirty="0" smtClean="0">
              <a:solidFill>
                <a:schemeClr val="tx1"/>
              </a:solidFill>
              <a:latin typeface="Arial" panose="020B0604020202020204" pitchFamily="34" charset="0"/>
              <a:cs typeface="Arial" panose="020B0604020202020204" pitchFamily="34" charset="0"/>
            </a:endParaRPr>
          </a:p>
          <a:p>
            <a:pPr algn="just"/>
            <a:endParaRPr lang="en-US" sz="1050" dirty="0">
              <a:solidFill>
                <a:schemeClr val="tx1"/>
              </a:solidFill>
              <a:latin typeface="Arial" panose="020B0604020202020204" pitchFamily="34" charset="0"/>
              <a:cs typeface="Arial" panose="020B0604020202020204" pitchFamily="34" charset="0"/>
            </a:endParaRPr>
          </a:p>
          <a:p>
            <a:pPr algn="just"/>
            <a:endParaRPr lang="en-US" sz="1050" dirty="0" smtClean="0">
              <a:solidFill>
                <a:schemeClr val="tx1"/>
              </a:solidFill>
              <a:latin typeface="Arial" panose="020B0604020202020204" pitchFamily="34" charset="0"/>
              <a:cs typeface="Arial" panose="020B0604020202020204" pitchFamily="34" charset="0"/>
            </a:endParaRPr>
          </a:p>
          <a:p>
            <a:pPr algn="just"/>
            <a:endParaRPr lang="en-US" sz="1050" dirty="0">
              <a:solidFill>
                <a:schemeClr val="tx1"/>
              </a:solidFill>
              <a:latin typeface="Arial" panose="020B0604020202020204" pitchFamily="34" charset="0"/>
              <a:cs typeface="Arial" panose="020B0604020202020204" pitchFamily="34" charset="0"/>
            </a:endParaRPr>
          </a:p>
          <a:p>
            <a:pPr algn="just"/>
            <a:endParaRPr lang="en-US" sz="1050" dirty="0" smtClean="0">
              <a:solidFill>
                <a:schemeClr val="tx1"/>
              </a:solidFill>
              <a:latin typeface="Arial" panose="020B0604020202020204" pitchFamily="34" charset="0"/>
              <a:cs typeface="Arial" panose="020B0604020202020204" pitchFamily="34" charset="0"/>
            </a:endParaRPr>
          </a:p>
          <a:p>
            <a:pPr algn="just"/>
            <a:endParaRPr lang="pt-BR" sz="900" dirty="0">
              <a:solidFill>
                <a:schemeClr val="tx1"/>
              </a:solidFill>
              <a:latin typeface="Arial" panose="020B0604020202020204" pitchFamily="34" charset="0"/>
              <a:cs typeface="Arial" panose="020B0604020202020204" pitchFamily="34" charset="0"/>
            </a:endParaRPr>
          </a:p>
          <a:p>
            <a:pPr algn="just"/>
            <a:r>
              <a:rPr lang="pt-BR" sz="1050" dirty="0" err="1" smtClean="0">
                <a:solidFill>
                  <a:schemeClr val="tx1"/>
                </a:solidFill>
                <a:latin typeface="Arial" panose="020B0604020202020204" pitchFamily="34" charset="0"/>
                <a:cs typeface="Arial" panose="020B0604020202020204" pitchFamily="34" charset="0"/>
              </a:rPr>
              <a:t>Table</a:t>
            </a:r>
            <a:r>
              <a:rPr lang="pt-BR" sz="1050" dirty="0" smtClean="0">
                <a:solidFill>
                  <a:schemeClr val="tx1"/>
                </a:solidFill>
                <a:latin typeface="Arial" panose="020B0604020202020204" pitchFamily="34" charset="0"/>
                <a:cs typeface="Arial" panose="020B0604020202020204" pitchFamily="34" charset="0"/>
              </a:rPr>
              <a:t> </a:t>
            </a:r>
            <a:r>
              <a:rPr lang="pt-BR" sz="1050" dirty="0">
                <a:solidFill>
                  <a:schemeClr val="tx1"/>
                </a:solidFill>
                <a:latin typeface="Arial" panose="020B0604020202020204" pitchFamily="34" charset="0"/>
                <a:cs typeface="Arial" panose="020B0604020202020204" pitchFamily="34" charset="0"/>
              </a:rPr>
              <a:t>1 – </a:t>
            </a:r>
            <a:r>
              <a:rPr lang="en-US" sz="1050" dirty="0">
                <a:solidFill>
                  <a:schemeClr val="tx1"/>
                </a:solidFill>
                <a:latin typeface="Arial" panose="020B0604020202020204" pitchFamily="34" charset="0"/>
                <a:cs typeface="Arial" panose="020B0604020202020204" pitchFamily="34" charset="0"/>
              </a:rPr>
              <a:t>Packaging industry turnover (in billions of R</a:t>
            </a:r>
            <a:r>
              <a:rPr lang="en-US" sz="1050" dirty="0" smtClean="0">
                <a:solidFill>
                  <a:schemeClr val="tx1"/>
                </a:solidFill>
                <a:latin typeface="Arial" panose="020B0604020202020204" pitchFamily="34" charset="0"/>
                <a:cs typeface="Arial" panose="020B0604020202020204" pitchFamily="34" charset="0"/>
              </a:rPr>
              <a:t>$)</a:t>
            </a:r>
          </a:p>
          <a:p>
            <a:pPr algn="just"/>
            <a:endParaRPr lang="en-US" sz="1050" dirty="0">
              <a:solidFill>
                <a:schemeClr val="tx1"/>
              </a:solidFill>
              <a:latin typeface="Arial" panose="020B0604020202020204" pitchFamily="34" charset="0"/>
              <a:cs typeface="Arial" panose="020B0604020202020204" pitchFamily="34" charset="0"/>
            </a:endParaRPr>
          </a:p>
          <a:p>
            <a:pPr algn="just"/>
            <a:endParaRPr lang="pt-BR" sz="1050" dirty="0"/>
          </a:p>
          <a:p>
            <a:pPr algn="just"/>
            <a:endParaRPr lang="pt-BR" sz="1050" dirty="0" smtClean="0"/>
          </a:p>
          <a:p>
            <a:pPr algn="just"/>
            <a:endParaRPr lang="pt-BR" sz="1050" dirty="0"/>
          </a:p>
          <a:p>
            <a:pPr algn="just"/>
            <a:endParaRPr lang="pt-BR" sz="1050" dirty="0"/>
          </a:p>
          <a:p>
            <a:r>
              <a:rPr lang="es-ES_tradnl" sz="1050" dirty="0" err="1" smtClean="0">
                <a:solidFill>
                  <a:schemeClr val="tx1"/>
                </a:solidFill>
                <a:latin typeface="Arial" panose="020B0604020202020204" pitchFamily="34" charset="0"/>
                <a:cs typeface="Arial" panose="020B0604020202020204" pitchFamily="34" charset="0"/>
              </a:rPr>
              <a:t>Source</a:t>
            </a:r>
            <a:r>
              <a:rPr lang="es-ES_tradnl" sz="1050" dirty="0" smtClean="0">
                <a:solidFill>
                  <a:schemeClr val="tx1"/>
                </a:solidFill>
                <a:latin typeface="Arial" panose="020B0604020202020204" pitchFamily="34" charset="0"/>
                <a:cs typeface="Arial" panose="020B0604020202020204" pitchFamily="34" charset="0"/>
              </a:rPr>
              <a:t>: </a:t>
            </a:r>
            <a:r>
              <a:rPr lang="en-US" sz="1050" dirty="0" smtClean="0">
                <a:solidFill>
                  <a:schemeClr val="tx1"/>
                </a:solidFill>
                <a:latin typeface="Arial" panose="020B0604020202020204" pitchFamily="34" charset="0"/>
                <a:cs typeface="Arial" panose="020B0604020202020204" pitchFamily="34" charset="0"/>
              </a:rPr>
              <a:t>elaborated</a:t>
            </a:r>
            <a:r>
              <a:rPr lang="pt-BR" sz="1050" dirty="0" smtClean="0">
                <a:solidFill>
                  <a:schemeClr val="tx1"/>
                </a:solidFill>
                <a:latin typeface="Arial" panose="020B0604020202020204" pitchFamily="34" charset="0"/>
                <a:cs typeface="Arial" panose="020B0604020202020204" pitchFamily="34" charset="0"/>
              </a:rPr>
              <a:t> </a:t>
            </a:r>
            <a:r>
              <a:rPr lang="pt-BR" sz="1050" dirty="0" err="1" smtClean="0">
                <a:solidFill>
                  <a:schemeClr val="tx1"/>
                </a:solidFill>
                <a:latin typeface="Arial" panose="020B0604020202020204" pitchFamily="34" charset="0"/>
                <a:cs typeface="Arial" panose="020B0604020202020204" pitchFamily="34" charset="0"/>
              </a:rPr>
              <a:t>by</a:t>
            </a:r>
            <a:r>
              <a:rPr lang="pt-BR" sz="1050" dirty="0" smtClean="0">
                <a:solidFill>
                  <a:schemeClr val="tx1"/>
                </a:solidFill>
                <a:latin typeface="Arial" panose="020B0604020202020204" pitchFamily="34" charset="0"/>
                <a:cs typeface="Arial" panose="020B0604020202020204" pitchFamily="34" charset="0"/>
              </a:rPr>
              <a:t> </a:t>
            </a:r>
            <a:r>
              <a:rPr lang="pt-BR" sz="1050" dirty="0" err="1" smtClean="0">
                <a:solidFill>
                  <a:schemeClr val="tx1"/>
                </a:solidFill>
                <a:latin typeface="Arial" panose="020B0604020202020204" pitchFamily="34" charset="0"/>
                <a:cs typeface="Arial" panose="020B0604020202020204" pitchFamily="34" charset="0"/>
              </a:rPr>
              <a:t>the</a:t>
            </a:r>
            <a:r>
              <a:rPr lang="pt-BR" sz="1050" dirty="0" smtClean="0">
                <a:solidFill>
                  <a:schemeClr val="tx1"/>
                </a:solidFill>
                <a:latin typeface="Arial" panose="020B0604020202020204" pitchFamily="34" charset="0"/>
                <a:cs typeface="Arial" panose="020B0604020202020204" pitchFamily="34" charset="0"/>
              </a:rPr>
              <a:t> </a:t>
            </a:r>
            <a:r>
              <a:rPr lang="pt-BR" sz="1050" dirty="0" err="1" smtClean="0">
                <a:solidFill>
                  <a:schemeClr val="tx1"/>
                </a:solidFill>
                <a:latin typeface="Arial" panose="020B0604020202020204" pitchFamily="34" charset="0"/>
                <a:cs typeface="Arial" panose="020B0604020202020204" pitchFamily="34" charset="0"/>
              </a:rPr>
              <a:t>author</a:t>
            </a:r>
            <a:endParaRPr lang="pt-BR" sz="1050" dirty="0">
              <a:solidFill>
                <a:schemeClr val="tx1"/>
              </a:solidFill>
              <a:latin typeface="Arial" panose="020B0604020202020204" pitchFamily="34" charset="0"/>
              <a:cs typeface="Arial" panose="020B0604020202020204" pitchFamily="34" charset="0"/>
            </a:endParaRPr>
          </a:p>
          <a:p>
            <a:endParaRPr lang="es-ES_tradnl" sz="1050" dirty="0">
              <a:solidFill>
                <a:schemeClr val="tx1"/>
              </a:solidFill>
              <a:latin typeface="Arial" panose="020B0604020202020204" pitchFamily="34" charset="0"/>
              <a:cs typeface="Arial" panose="020B0604020202020204" pitchFamily="34" charset="0"/>
            </a:endParaRPr>
          </a:p>
          <a:p>
            <a:pPr algn="l"/>
            <a:r>
              <a:rPr lang="pt-BR" sz="1400" b="1" dirty="0">
                <a:solidFill>
                  <a:srgbClr val="09517D"/>
                </a:solidFill>
                <a:latin typeface="Arial" panose="020B0604020202020204" pitchFamily="34" charset="0"/>
                <a:cs typeface="Arial" panose="020B0604020202020204" pitchFamily="34" charset="0"/>
              </a:rPr>
              <a:t>FINAL </a:t>
            </a:r>
            <a:r>
              <a:rPr lang="pt-BR" sz="1400" b="1" dirty="0" smtClean="0">
                <a:solidFill>
                  <a:srgbClr val="09517D"/>
                </a:solidFill>
                <a:latin typeface="Arial" panose="020B0604020202020204" pitchFamily="34" charset="0"/>
                <a:cs typeface="Arial" panose="020B0604020202020204" pitchFamily="34" charset="0"/>
              </a:rPr>
              <a:t>CONSIDERATIONS</a:t>
            </a:r>
          </a:p>
          <a:p>
            <a:pPr algn="just"/>
            <a:r>
              <a:rPr lang="en-US" sz="1050" dirty="0">
                <a:solidFill>
                  <a:schemeClr val="tx1"/>
                </a:solidFill>
                <a:latin typeface="Arial" panose="020B0604020202020204" pitchFamily="34" charset="0"/>
                <a:cs typeface="Arial" panose="020B0604020202020204" pitchFamily="34" charset="0"/>
              </a:rPr>
              <a:t>It is compatible with the objective and the problem. Support what was presented in the results. Highlight the main conclusive points (contributions) from the results (not a discussion). Elements that were not part of the work should not be added.</a:t>
            </a:r>
            <a:endParaRPr lang="pt-BR" sz="1050" dirty="0">
              <a:solidFill>
                <a:schemeClr val="tx1"/>
              </a:solidFill>
              <a:latin typeface="Arial" panose="020B0604020202020204" pitchFamily="34" charset="0"/>
              <a:cs typeface="Arial" panose="020B0604020202020204" pitchFamily="34" charset="0"/>
            </a:endParaRPr>
          </a:p>
        </p:txBody>
      </p:sp>
      <p:sp>
        <p:nvSpPr>
          <p:cNvPr id="4" name="Retângulo 3"/>
          <p:cNvSpPr/>
          <p:nvPr/>
        </p:nvSpPr>
        <p:spPr>
          <a:xfrm>
            <a:off x="228599" y="5796115"/>
            <a:ext cx="10251831" cy="991063"/>
          </a:xfrm>
          <a:prstGeom prst="rect">
            <a:avLst/>
          </a:prstGeom>
          <a:ln>
            <a:noFill/>
          </a:ln>
        </p:spPr>
        <p:txBody>
          <a:bodyPr wrap="square">
            <a:noAutofit/>
          </a:bodyPr>
          <a:lstStyle/>
          <a:p>
            <a:pPr algn="just">
              <a:spcBef>
                <a:spcPct val="20000"/>
              </a:spcBef>
            </a:pPr>
            <a:r>
              <a:rPr lang="pt-BR" sz="1400" b="1" dirty="0" smtClean="0">
                <a:solidFill>
                  <a:schemeClr val="tx2"/>
                </a:solidFill>
                <a:latin typeface="Arial" panose="020B0604020202020204" pitchFamily="34" charset="0"/>
                <a:cs typeface="Arial" panose="020B0604020202020204" pitchFamily="34" charset="0"/>
              </a:rPr>
              <a:t>REFERENCES</a:t>
            </a:r>
            <a:r>
              <a:rPr lang="pt-BR" sz="1600" b="1" dirty="0" smtClean="0">
                <a:solidFill>
                  <a:schemeClr val="tx2"/>
                </a:solidFill>
                <a:latin typeface="Arial" panose="020B0604020202020204" pitchFamily="34" charset="0"/>
                <a:cs typeface="Arial" panose="020B0604020202020204" pitchFamily="34" charset="0"/>
              </a:rPr>
              <a:t> </a:t>
            </a:r>
            <a:endParaRPr lang="pt-BR" sz="1600" b="1" dirty="0">
              <a:solidFill>
                <a:schemeClr val="tx2"/>
              </a:solidFill>
              <a:latin typeface="Arial" panose="020B0604020202020204" pitchFamily="34" charset="0"/>
              <a:cs typeface="Arial" panose="020B0604020202020204" pitchFamily="34" charset="0"/>
            </a:endParaRPr>
          </a:p>
          <a:p>
            <a:pPr algn="just">
              <a:spcBef>
                <a:spcPct val="20000"/>
              </a:spcBef>
            </a:pPr>
            <a:r>
              <a:rPr lang="en-US" sz="1100" dirty="0">
                <a:latin typeface="Arial" panose="020B0604020202020204" pitchFamily="34" charset="0"/>
                <a:cs typeface="Arial" panose="020B0604020202020204" pitchFamily="34" charset="0"/>
              </a:rPr>
              <a:t>Only reference the works mentioned in the poster</a:t>
            </a:r>
            <a:r>
              <a:rPr lang="en-US" sz="1100" dirty="0" smtClean="0">
                <a:latin typeface="Arial" panose="020B0604020202020204" pitchFamily="34" charset="0"/>
                <a:cs typeface="Arial" panose="020B0604020202020204" pitchFamily="34" charset="0"/>
              </a:rPr>
              <a:t>.</a:t>
            </a:r>
          </a:p>
          <a:p>
            <a:pPr algn="just">
              <a:spcBef>
                <a:spcPct val="20000"/>
              </a:spcBef>
            </a:pPr>
            <a:r>
              <a:rPr lang="pt-BR" sz="1100" dirty="0">
                <a:latin typeface="Arial" panose="020B0604020202020204" pitchFamily="34" charset="0"/>
                <a:cs typeface="Arial" panose="020B0604020202020204" pitchFamily="34" charset="0"/>
              </a:rPr>
              <a:t>Use </a:t>
            </a:r>
            <a:r>
              <a:rPr lang="pt-BR" sz="1100" dirty="0" smtClean="0">
                <a:latin typeface="Arial" panose="020B0604020202020204" pitchFamily="34" charset="0"/>
                <a:cs typeface="Arial" panose="020B0604020202020204" pitchFamily="34" charset="0"/>
              </a:rPr>
              <a:t>ABNT standard, </a:t>
            </a:r>
            <a:r>
              <a:rPr lang="pt-BR" sz="1100" dirty="0">
                <a:latin typeface="Arial" panose="020B0604020202020204" pitchFamily="34" charset="0"/>
                <a:cs typeface="Arial" panose="020B0604020202020204" pitchFamily="34" charset="0"/>
              </a:rPr>
              <a:t>for </a:t>
            </a:r>
            <a:r>
              <a:rPr lang="pt-BR" sz="1100" dirty="0" err="1">
                <a:latin typeface="Arial" panose="020B0604020202020204" pitchFamily="34" charset="0"/>
                <a:cs typeface="Arial" panose="020B0604020202020204" pitchFamily="34" charset="0"/>
              </a:rPr>
              <a:t>example</a:t>
            </a:r>
            <a:r>
              <a:rPr lang="pt-BR" sz="1100" dirty="0" smtClean="0">
                <a:latin typeface="Arial" panose="020B0604020202020204" pitchFamily="34" charset="0"/>
                <a:cs typeface="Arial" panose="020B0604020202020204" pitchFamily="34" charset="0"/>
              </a:rPr>
              <a:t>:</a:t>
            </a:r>
          </a:p>
          <a:p>
            <a:pPr algn="just">
              <a:spcBef>
                <a:spcPct val="20000"/>
              </a:spcBef>
            </a:pPr>
            <a:r>
              <a:rPr lang="en-US" sz="1100" dirty="0" smtClean="0">
                <a:latin typeface="Arial" panose="020B0604020202020204" pitchFamily="34" charset="0"/>
                <a:cs typeface="Arial" panose="020B0604020202020204" pitchFamily="34" charset="0"/>
              </a:rPr>
              <a:t>VAN </a:t>
            </a:r>
            <a:r>
              <a:rPr lang="en-US" sz="1100" dirty="0">
                <a:latin typeface="Arial" panose="020B0604020202020204" pitchFamily="34" charset="0"/>
                <a:cs typeface="Arial" panose="020B0604020202020204" pitchFamily="34" charset="0"/>
              </a:rPr>
              <a:t>DER GEER, J.; HANRAADS, J. A. J.; LUPTON, R. A. The art of writing a scientific article. </a:t>
            </a:r>
            <a:r>
              <a:rPr lang="en-US" sz="1100" b="1" dirty="0">
                <a:latin typeface="Arial" panose="020B0604020202020204" pitchFamily="34" charset="0"/>
                <a:cs typeface="Arial" panose="020B0604020202020204" pitchFamily="34" charset="0"/>
              </a:rPr>
              <a:t>The Journal of Science Communication</a:t>
            </a:r>
            <a:r>
              <a:rPr lang="en-US" sz="1100" dirty="0">
                <a:latin typeface="Arial" panose="020B0604020202020204" pitchFamily="34" charset="0"/>
                <a:cs typeface="Arial" panose="020B0604020202020204" pitchFamily="34" charset="0"/>
              </a:rPr>
              <a:t>, v. 163, p. 51-59, 2010.</a:t>
            </a:r>
          </a:p>
          <a:p>
            <a:endParaRPr lang="pt-BR" sz="1100" dirty="0">
              <a:latin typeface="Arial" panose="020B0604020202020204" pitchFamily="34" charset="0"/>
              <a:cs typeface="Arial" panose="020B0604020202020204" pitchFamily="34" charset="0"/>
            </a:endParaRPr>
          </a:p>
          <a:p>
            <a:endParaRPr lang="pt-BR" sz="1400" b="1" dirty="0">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3"/>
          <a:stretch>
            <a:fillRect/>
          </a:stretch>
        </p:blipFill>
        <p:spPr>
          <a:xfrm>
            <a:off x="8214628" y="2039592"/>
            <a:ext cx="3357425" cy="1080000"/>
          </a:xfrm>
          <a:prstGeom prst="rect">
            <a:avLst/>
          </a:prstGeom>
        </p:spPr>
      </p:pic>
    </p:spTree>
    <p:extLst>
      <p:ext uri="{BB962C8B-B14F-4D97-AF65-F5344CB8AC3E}">
        <p14:creationId xmlns:p14="http://schemas.microsoft.com/office/powerpoint/2010/main" val="1898014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437</TotalTime>
  <Words>377</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Office Theme</vt:lpstr>
      <vt:lpstr>TITLE Author(s): (Up to 5 students – full name) Supervisor: (1 Supervisor Professor) Email: (only the supervisor’s email)  Educational Institution Course:</vt:lpstr>
    </vt:vector>
  </TitlesOfParts>
  <Company>Inkorp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Titulo Titulo Titulo Titulo TituloaTitulo Titulo TituloTitulo Titulo Titulo</dc:title>
  <dc:creator>Gustavo Alexandre Reis</dc:creator>
  <cp:lastModifiedBy>Bernardo V. Tell</cp:lastModifiedBy>
  <cp:revision>64</cp:revision>
  <cp:lastPrinted>2019-04-02T17:43:46Z</cp:lastPrinted>
  <dcterms:created xsi:type="dcterms:W3CDTF">2013-11-24T23:54:30Z</dcterms:created>
  <dcterms:modified xsi:type="dcterms:W3CDTF">2024-05-14T17:52:40Z</dcterms:modified>
  <cp:contentStatus/>
</cp:coreProperties>
</file>