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0425" cy="43200638"/>
  <p:notesSz cx="6858000" cy="9144000"/>
  <p:defaultTextStyle>
    <a:defPPr>
      <a:defRPr lang="pt-BR"/>
    </a:defPPr>
    <a:lvl1pPr marL="0" algn="l" defTabSz="3455975" rtl="0" eaLnBrk="1" latinLnBrk="0" hangingPunct="1">
      <a:defRPr sz="6803" kern="1200">
        <a:solidFill>
          <a:schemeClr val="tx1"/>
        </a:solidFill>
        <a:latin typeface="+mn-lt"/>
        <a:ea typeface="+mn-ea"/>
        <a:cs typeface="+mn-cs"/>
      </a:defRPr>
    </a:lvl1pPr>
    <a:lvl2pPr marL="1727987" algn="l" defTabSz="3455975" rtl="0" eaLnBrk="1" latinLnBrk="0" hangingPunct="1">
      <a:defRPr sz="6803" kern="1200">
        <a:solidFill>
          <a:schemeClr val="tx1"/>
        </a:solidFill>
        <a:latin typeface="+mn-lt"/>
        <a:ea typeface="+mn-ea"/>
        <a:cs typeface="+mn-cs"/>
      </a:defRPr>
    </a:lvl2pPr>
    <a:lvl3pPr marL="3455975" algn="l" defTabSz="3455975" rtl="0" eaLnBrk="1" latinLnBrk="0" hangingPunct="1">
      <a:defRPr sz="6803" kern="1200">
        <a:solidFill>
          <a:schemeClr val="tx1"/>
        </a:solidFill>
        <a:latin typeface="+mn-lt"/>
        <a:ea typeface="+mn-ea"/>
        <a:cs typeface="+mn-cs"/>
      </a:defRPr>
    </a:lvl3pPr>
    <a:lvl4pPr marL="5183962" algn="l" defTabSz="3455975" rtl="0" eaLnBrk="1" latinLnBrk="0" hangingPunct="1">
      <a:defRPr sz="6803" kern="1200">
        <a:solidFill>
          <a:schemeClr val="tx1"/>
        </a:solidFill>
        <a:latin typeface="+mn-lt"/>
        <a:ea typeface="+mn-ea"/>
        <a:cs typeface="+mn-cs"/>
      </a:defRPr>
    </a:lvl4pPr>
    <a:lvl5pPr marL="6911950" algn="l" defTabSz="3455975" rtl="0" eaLnBrk="1" latinLnBrk="0" hangingPunct="1">
      <a:defRPr sz="6803" kern="1200">
        <a:solidFill>
          <a:schemeClr val="tx1"/>
        </a:solidFill>
        <a:latin typeface="+mn-lt"/>
        <a:ea typeface="+mn-ea"/>
        <a:cs typeface="+mn-cs"/>
      </a:defRPr>
    </a:lvl5pPr>
    <a:lvl6pPr marL="8639937" algn="l" defTabSz="3455975" rtl="0" eaLnBrk="1" latinLnBrk="0" hangingPunct="1">
      <a:defRPr sz="6803" kern="1200">
        <a:solidFill>
          <a:schemeClr val="tx1"/>
        </a:solidFill>
        <a:latin typeface="+mn-lt"/>
        <a:ea typeface="+mn-ea"/>
        <a:cs typeface="+mn-cs"/>
      </a:defRPr>
    </a:lvl6pPr>
    <a:lvl7pPr marL="10367924" algn="l" defTabSz="3455975" rtl="0" eaLnBrk="1" latinLnBrk="0" hangingPunct="1">
      <a:defRPr sz="6803" kern="1200">
        <a:solidFill>
          <a:schemeClr val="tx1"/>
        </a:solidFill>
        <a:latin typeface="+mn-lt"/>
        <a:ea typeface="+mn-ea"/>
        <a:cs typeface="+mn-cs"/>
      </a:defRPr>
    </a:lvl7pPr>
    <a:lvl8pPr marL="12095912" algn="l" defTabSz="3455975" rtl="0" eaLnBrk="1" latinLnBrk="0" hangingPunct="1">
      <a:defRPr sz="6803" kern="1200">
        <a:solidFill>
          <a:schemeClr val="tx1"/>
        </a:solidFill>
        <a:latin typeface="+mn-lt"/>
        <a:ea typeface="+mn-ea"/>
        <a:cs typeface="+mn-cs"/>
      </a:defRPr>
    </a:lvl8pPr>
    <a:lvl9pPr marL="13823899" algn="l" defTabSz="3455975" rtl="0" eaLnBrk="1" latinLnBrk="0" hangingPunct="1">
      <a:defRPr sz="680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9" d="100"/>
          <a:sy n="29" d="100"/>
        </p:scale>
        <p:origin x="120"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600053" y="7070108"/>
            <a:ext cx="21600319" cy="15040222"/>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3600053" y="22690338"/>
            <a:ext cx="21600319" cy="1043015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1277993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381359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0610304" y="2300034"/>
            <a:ext cx="6210092" cy="36610544"/>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1980029" y="2300034"/>
            <a:ext cx="18270270" cy="36610544"/>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253328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422303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1965029" y="10770165"/>
            <a:ext cx="24840367" cy="17970262"/>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1965029" y="28910433"/>
            <a:ext cx="24840367" cy="9450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315871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1980029" y="11500170"/>
            <a:ext cx="12240181" cy="2741040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14580215" y="11500170"/>
            <a:ext cx="12240181" cy="2741040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91CB6F6-3FA2-4B8B-93DF-2E328E8A2B84}" type="datetimeFigureOut">
              <a:rPr lang="pt-BR" smtClean="0"/>
              <a:t>13/05/2024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2323586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983780" y="2300037"/>
            <a:ext cx="24840367" cy="8350126"/>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1983781" y="10590160"/>
            <a:ext cx="12183929"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1983781" y="15780233"/>
            <a:ext cx="12183929" cy="23210346"/>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4580215" y="10590160"/>
            <a:ext cx="12243932"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14580215" y="15780233"/>
            <a:ext cx="12243932" cy="23210346"/>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91CB6F6-3FA2-4B8B-93DF-2E328E8A2B84}" type="datetimeFigureOut">
              <a:rPr lang="pt-BR" smtClean="0"/>
              <a:t>13/05/2024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261404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91CB6F6-3FA2-4B8B-93DF-2E328E8A2B84}" type="datetimeFigureOut">
              <a:rPr lang="pt-BR" smtClean="0"/>
              <a:t>13/05/2024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1433744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91CB6F6-3FA2-4B8B-93DF-2E328E8A2B84}" type="datetimeFigureOut">
              <a:rPr lang="pt-BR" smtClean="0"/>
              <a:t>13/05/2024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424982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83782" y="2880042"/>
            <a:ext cx="9288886" cy="10080149"/>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12243932" y="6220095"/>
            <a:ext cx="14580215" cy="307004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983782" y="12960191"/>
            <a:ext cx="9288886"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191CB6F6-3FA2-4B8B-93DF-2E328E8A2B84}" type="datetimeFigureOut">
              <a:rPr lang="pt-BR" smtClean="0"/>
              <a:t>13/05/2024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2985173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83782" y="2880042"/>
            <a:ext cx="9288886" cy="10080149"/>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12243932" y="6220095"/>
            <a:ext cx="14580215" cy="307004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983782" y="12960191"/>
            <a:ext cx="9288886"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191CB6F6-3FA2-4B8B-93DF-2E328E8A2B84}" type="datetimeFigureOut">
              <a:rPr lang="pt-BR" smtClean="0"/>
              <a:t>13/05/2024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18FC22-40CF-4951-BABE-604264619FEC}" type="slidenum">
              <a:rPr lang="pt-BR" smtClean="0"/>
              <a:t>‹nº›</a:t>
            </a:fld>
            <a:endParaRPr lang="pt-BR"/>
          </a:p>
        </p:txBody>
      </p:sp>
    </p:spTree>
    <p:extLst>
      <p:ext uri="{BB962C8B-B14F-4D97-AF65-F5344CB8AC3E}">
        <p14:creationId xmlns:p14="http://schemas.microsoft.com/office/powerpoint/2010/main" val="57409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980029" y="2300037"/>
            <a:ext cx="24840367" cy="8350126"/>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1980029" y="40040594"/>
            <a:ext cx="6480096" cy="2300034"/>
          </a:xfrm>
          <a:prstGeom prst="rect">
            <a:avLst/>
          </a:prstGeom>
        </p:spPr>
        <p:txBody>
          <a:bodyPr vert="horz" lIns="91440" tIns="45720" rIns="91440" bIns="45720" rtlCol="0" anchor="ctr"/>
          <a:lstStyle>
            <a:lvl1pPr algn="l">
              <a:defRPr sz="1200">
                <a:solidFill>
                  <a:schemeClr val="tx1">
                    <a:tint val="75000"/>
                  </a:schemeClr>
                </a:solidFill>
              </a:defRPr>
            </a:lvl1pPr>
          </a:lstStyle>
          <a:p>
            <a:fld id="{191CB6F6-3FA2-4B8B-93DF-2E328E8A2B84}" type="datetimeFigureOut">
              <a:rPr lang="pt-BR" smtClean="0"/>
              <a:t>13/05/2024</a:t>
            </a:fld>
            <a:endParaRPr lang="pt-BR"/>
          </a:p>
        </p:txBody>
      </p:sp>
      <p:sp>
        <p:nvSpPr>
          <p:cNvPr id="5" name="Espaço Reservado para Rodapé 4"/>
          <p:cNvSpPr>
            <a:spLocks noGrp="1"/>
          </p:cNvSpPr>
          <p:nvPr>
            <p:ph type="ftr" sz="quarter" idx="3"/>
          </p:nvPr>
        </p:nvSpPr>
        <p:spPr>
          <a:xfrm>
            <a:off x="9540141" y="40040594"/>
            <a:ext cx="9720143" cy="23000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0340300" y="40040594"/>
            <a:ext cx="6480096" cy="2300034"/>
          </a:xfrm>
          <a:prstGeom prst="rect">
            <a:avLst/>
          </a:prstGeom>
        </p:spPr>
        <p:txBody>
          <a:bodyPr vert="horz" lIns="91440" tIns="45720" rIns="91440" bIns="45720" rtlCol="0" anchor="ctr"/>
          <a:lstStyle>
            <a:lvl1pPr algn="r">
              <a:defRPr sz="1200">
                <a:solidFill>
                  <a:schemeClr val="tx1">
                    <a:tint val="75000"/>
                  </a:schemeClr>
                </a:solidFill>
              </a:defRPr>
            </a:lvl1pPr>
          </a:lstStyle>
          <a:p>
            <a:fld id="{C718FC22-40CF-4951-BABE-604264619FEC}" type="slidenum">
              <a:rPr lang="pt-BR" smtClean="0"/>
              <a:t>‹nº›</a:t>
            </a:fld>
            <a:endParaRPr lang="pt-BR"/>
          </a:p>
        </p:txBody>
      </p:sp>
    </p:spTree>
    <p:extLst>
      <p:ext uri="{BB962C8B-B14F-4D97-AF65-F5344CB8AC3E}">
        <p14:creationId xmlns:p14="http://schemas.microsoft.com/office/powerpoint/2010/main" val="1841330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439244" y="5770355"/>
            <a:ext cx="26426936" cy="4190074"/>
          </a:xfrm>
        </p:spPr>
        <p:txBody>
          <a:bodyPr>
            <a:noAutofit/>
          </a:bodyPr>
          <a:lstStyle/>
          <a:p>
            <a:r>
              <a:rPr lang="en-US" b="1" dirty="0">
                <a:solidFill>
                  <a:srgbClr val="004C97"/>
                </a:solidFill>
                <a:latin typeface="Arial" panose="020B0604020202020204" pitchFamily="34" charset="0"/>
                <a:cs typeface="Arial" panose="020B0604020202020204" pitchFamily="34" charset="0"/>
              </a:rPr>
              <a:t>IN THIS LINE, THE TITLE OF THE WORK</a:t>
            </a:r>
            <a:r>
              <a:rPr lang="pt-BR" sz="6000" dirty="0">
                <a:latin typeface="Arial" panose="020B0604020202020204" pitchFamily="34" charset="0"/>
                <a:cs typeface="Arial" panose="020B0604020202020204" pitchFamily="34" charset="0"/>
              </a:rPr>
              <a:t/>
            </a:r>
            <a:br>
              <a:rPr lang="pt-BR" sz="6000" dirty="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Author(s): (Up to 5 students – full name)</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Supervisor</a:t>
            </a:r>
            <a:r>
              <a:rPr lang="en-US" sz="4000" dirty="0" smtClean="0">
                <a:latin typeface="Arial" panose="020B0604020202020204" pitchFamily="34" charset="0"/>
                <a:cs typeface="Arial" panose="020B0604020202020204" pitchFamily="34" charset="0"/>
              </a:rPr>
              <a:t>: (1 Supervisor Professor)</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Email: (only the supervisor’s email)</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Educational Institution</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Course:</a:t>
            </a:r>
            <a:endParaRPr lang="en-US" sz="4000" dirty="0">
              <a:latin typeface="Arial" panose="020B0604020202020204" pitchFamily="34" charset="0"/>
              <a:cs typeface="Arial" panose="020B0604020202020204" pitchFamily="34" charset="0"/>
            </a:endParaRPr>
          </a:p>
        </p:txBody>
      </p:sp>
      <p:sp>
        <p:nvSpPr>
          <p:cNvPr id="5" name="Subtitle 2"/>
          <p:cNvSpPr>
            <a:spLocks noGrp="1" noChangeAspect="1"/>
          </p:cNvSpPr>
          <p:nvPr>
            <p:ph type="subTitle" idx="1"/>
          </p:nvPr>
        </p:nvSpPr>
        <p:spPr>
          <a:xfrm>
            <a:off x="1441104" y="10331071"/>
            <a:ext cx="26426936" cy="23718297"/>
          </a:xfrm>
          <a:ln>
            <a:noFill/>
          </a:ln>
        </p:spPr>
        <p:txBody>
          <a:bodyPr wrap="square" numCol="1" spcCol="252000">
            <a:noAutofit/>
          </a:bodyPr>
          <a:lstStyle/>
          <a:p>
            <a:pPr algn="just"/>
            <a:r>
              <a:rPr lang="pt-BR" sz="4800" b="1" dirty="0">
                <a:solidFill>
                  <a:srgbClr val="09517D"/>
                </a:solidFill>
                <a:latin typeface="Arial" panose="020B0604020202020204" pitchFamily="34" charset="0"/>
                <a:cs typeface="Arial" panose="020B0604020202020204" pitchFamily="34" charset="0"/>
              </a:rPr>
              <a:t>INTRODUCTION</a:t>
            </a:r>
          </a:p>
          <a:p>
            <a:pPr algn="just"/>
            <a:r>
              <a:rPr lang="en-US" sz="3200" dirty="0">
                <a:latin typeface="Arial" panose="020B0604020202020204" pitchFamily="34" charset="0"/>
                <a:cs typeface="Arial" panose="020B0604020202020204" pitchFamily="34" charset="0"/>
              </a:rPr>
              <a:t>The introduction should address the delimitation of the research object, describe the contribution and relevance of the research, emphasizing the importance of the topic in both the academic and professional spheres.</a:t>
            </a:r>
          </a:p>
          <a:p>
            <a:pPr algn="just"/>
            <a:r>
              <a:rPr lang="en-US" sz="3200" dirty="0">
                <a:latin typeface="Arial" panose="020B0604020202020204" pitchFamily="34" charset="0"/>
                <a:cs typeface="Arial" panose="020B0604020202020204" pitchFamily="34" charset="0"/>
              </a:rPr>
              <a:t>The arguments must be supported by the literature. Therefore, organize impact literature (e.g. scientific journal articles) and present the main ideas that relate to your research.</a:t>
            </a:r>
          </a:p>
          <a:p>
            <a:pPr algn="just"/>
            <a:r>
              <a:rPr lang="en-US" sz="3200" b="1" dirty="0">
                <a:latin typeface="Arial" panose="020B0604020202020204" pitchFamily="34" charset="0"/>
                <a:cs typeface="Arial" panose="020B0604020202020204" pitchFamily="34" charset="0"/>
              </a:rPr>
              <a:t>The dimensions/layout of the model poster cannot be altered.</a:t>
            </a:r>
            <a:endParaRPr lang="pt-BR" sz="3200" dirty="0">
              <a:latin typeface="Arial" panose="020B0604020202020204" pitchFamily="34" charset="0"/>
              <a:cs typeface="Arial" panose="020B0604020202020204" pitchFamily="34" charset="0"/>
            </a:endParaRPr>
          </a:p>
          <a:p>
            <a:pPr algn="just"/>
            <a:endParaRPr lang="pt-BR" sz="3200" dirty="0" smtClean="0">
              <a:solidFill>
                <a:schemeClr val="tx1"/>
              </a:solidFill>
              <a:latin typeface="Arial" panose="020B0604020202020204" pitchFamily="34" charset="0"/>
              <a:cs typeface="Arial" panose="020B0604020202020204" pitchFamily="34" charset="0"/>
            </a:endParaRPr>
          </a:p>
          <a:p>
            <a:pPr algn="just"/>
            <a:endParaRPr lang="pt-BR" sz="3200" dirty="0">
              <a:solidFill>
                <a:schemeClr val="tx1"/>
              </a:solidFill>
              <a:latin typeface="Arial" panose="020B0604020202020204" pitchFamily="34" charset="0"/>
              <a:cs typeface="Arial" panose="020B0604020202020204" pitchFamily="34" charset="0"/>
            </a:endParaRPr>
          </a:p>
          <a:p>
            <a:pPr algn="just"/>
            <a:r>
              <a:rPr lang="pt-BR" sz="4800" b="1" dirty="0" smtClean="0">
                <a:solidFill>
                  <a:srgbClr val="004C97"/>
                </a:solidFill>
                <a:latin typeface="Arial" panose="020B0604020202020204" pitchFamily="34" charset="0"/>
                <a:cs typeface="Arial" panose="020B0604020202020204" pitchFamily="34" charset="0"/>
              </a:rPr>
              <a:t>OBJECTIVE</a:t>
            </a:r>
          </a:p>
          <a:p>
            <a:pPr algn="just"/>
            <a:r>
              <a:rPr lang="en-US" sz="3200" dirty="0">
                <a:latin typeface="Arial" panose="020B0604020202020204" pitchFamily="34" charset="0"/>
                <a:cs typeface="Arial" panose="020B0604020202020204" pitchFamily="34" charset="0"/>
              </a:rPr>
              <a:t>The objective must be clear, achievable and measurable. </a:t>
            </a:r>
            <a:r>
              <a:rPr lang="en-US" sz="3200" b="1" dirty="0">
                <a:latin typeface="Arial" panose="020B0604020202020204" pitchFamily="34" charset="0"/>
                <a:cs typeface="Arial" panose="020B0604020202020204" pitchFamily="34" charset="0"/>
              </a:rPr>
              <a:t>Present a single objective (general objective). </a:t>
            </a:r>
            <a:endParaRPr lang="pt-BR" sz="3200" b="1" dirty="0">
              <a:latin typeface="Arial" panose="020B0604020202020204" pitchFamily="34" charset="0"/>
              <a:cs typeface="Arial" panose="020B0604020202020204" pitchFamily="34" charset="0"/>
            </a:endParaRPr>
          </a:p>
          <a:p>
            <a:pPr algn="just"/>
            <a:endParaRPr lang="pt-BR" sz="3200" dirty="0" smtClean="0">
              <a:solidFill>
                <a:schemeClr val="tx1"/>
              </a:solidFill>
              <a:latin typeface="Arial" panose="020B0604020202020204" pitchFamily="34" charset="0"/>
              <a:cs typeface="Arial" panose="020B0604020202020204" pitchFamily="34" charset="0"/>
            </a:endParaRPr>
          </a:p>
          <a:p>
            <a:pPr algn="just"/>
            <a:endParaRPr lang="pt-BR" sz="3200" dirty="0">
              <a:solidFill>
                <a:schemeClr val="tx1"/>
              </a:solidFill>
              <a:latin typeface="Arial" panose="020B0604020202020204" pitchFamily="34" charset="0"/>
              <a:cs typeface="Arial" panose="020B0604020202020204" pitchFamily="34" charset="0"/>
            </a:endParaRPr>
          </a:p>
          <a:p>
            <a:pPr algn="just"/>
            <a:r>
              <a:rPr lang="pt-BR" sz="4800" b="1" dirty="0" smtClean="0">
                <a:solidFill>
                  <a:srgbClr val="004C97"/>
                </a:solidFill>
                <a:latin typeface="Arial" panose="020B0604020202020204" pitchFamily="34" charset="0"/>
                <a:cs typeface="Arial" panose="020B0604020202020204" pitchFamily="34" charset="0"/>
              </a:rPr>
              <a:t>MATERIALS AND METHODS</a:t>
            </a:r>
            <a:endParaRPr lang="pt-BR" sz="4800" b="1" dirty="0">
              <a:solidFill>
                <a:srgbClr val="004C97"/>
              </a:solidFill>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This section of the research details items such as: type of research, population and sampling, instrumentation, methods and techniques for data collection and analysis. </a:t>
            </a:r>
          </a:p>
          <a:p>
            <a:pPr algn="just"/>
            <a:r>
              <a:rPr lang="en-US" sz="3200" dirty="0">
                <a:latin typeface="Arial" panose="020B0604020202020204" pitchFamily="34" charset="0"/>
                <a:cs typeface="Arial" panose="020B0604020202020204" pitchFamily="34" charset="0"/>
              </a:rPr>
              <a:t>Briefly, the methodological procedures are characterized by presenting the methods and hypotheses (if any). </a:t>
            </a:r>
          </a:p>
          <a:p>
            <a:pPr algn="just"/>
            <a:r>
              <a:rPr lang="en-US" sz="3200" dirty="0">
                <a:latin typeface="Arial" panose="020B0604020202020204" pitchFamily="34" charset="0"/>
                <a:cs typeface="Arial" panose="020B0604020202020204" pitchFamily="34" charset="0"/>
              </a:rPr>
              <a:t>It is worth remembering that this is not a literature review on research methodology.</a:t>
            </a:r>
          </a:p>
          <a:p>
            <a:pPr algn="just"/>
            <a:endParaRPr lang="pt-BR" sz="5400" b="1" dirty="0" smtClean="0">
              <a:solidFill>
                <a:schemeClr val="tx1"/>
              </a:solidFill>
              <a:latin typeface="Arial" panose="020B0604020202020204" pitchFamily="34" charset="0"/>
              <a:cs typeface="Arial" panose="020B0604020202020204" pitchFamily="34" charset="0"/>
            </a:endParaRPr>
          </a:p>
          <a:p>
            <a:pPr algn="just"/>
            <a:endParaRPr lang="pt-BR" sz="5400" b="1" dirty="0">
              <a:solidFill>
                <a:schemeClr val="tx1"/>
              </a:solidFill>
              <a:latin typeface="Arial" panose="020B0604020202020204" pitchFamily="34" charset="0"/>
              <a:cs typeface="Arial" panose="020B0604020202020204" pitchFamily="34" charset="0"/>
            </a:endParaRPr>
          </a:p>
          <a:p>
            <a:pPr algn="just"/>
            <a:r>
              <a:rPr lang="pt-BR" sz="4800" b="1" dirty="0" smtClean="0">
                <a:solidFill>
                  <a:srgbClr val="004C97"/>
                </a:solidFill>
                <a:latin typeface="Arial" panose="020B0604020202020204" pitchFamily="34" charset="0"/>
                <a:cs typeface="Arial" panose="020B0604020202020204" pitchFamily="34" charset="0"/>
              </a:rPr>
              <a:t>RESULTS AND DISCUSSIONS</a:t>
            </a:r>
            <a:endParaRPr lang="pt-BR" sz="4800" b="1" dirty="0">
              <a:solidFill>
                <a:srgbClr val="004C97"/>
              </a:solidFill>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Explain the results (quantitative or qualitative). It should be consistent in its description and in-depth in its analysis of the results. Use figures, tables and charts. Illustrations should have titles located at the top, preceded by the word that designates it (table, figure, scheme, flowchart, image, etc.), followed by the order number of occurrence in the text, in Arabic numerals and a dash, which serves to separate the </a:t>
            </a:r>
            <a:r>
              <a:rPr lang="en-US" sz="3200" dirty="0" smtClean="0">
                <a:latin typeface="Arial" panose="020B0604020202020204" pitchFamily="34" charset="0"/>
                <a:cs typeface="Arial" panose="020B0604020202020204" pitchFamily="34" charset="0"/>
              </a:rPr>
              <a:t>title</a:t>
            </a: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pt-BR" sz="2400" dirty="0">
              <a:solidFill>
                <a:schemeClr val="tx1"/>
              </a:solidFill>
              <a:latin typeface="Arial" panose="020B0604020202020204" pitchFamily="34" charset="0"/>
              <a:cs typeface="Arial" panose="020B0604020202020204" pitchFamily="34" charset="0"/>
            </a:endParaRPr>
          </a:p>
          <a:p>
            <a:pPr algn="just"/>
            <a:r>
              <a:rPr lang="pt-BR" sz="3200" dirty="0" err="1">
                <a:latin typeface="Arial" panose="020B0604020202020204" pitchFamily="34" charset="0"/>
                <a:cs typeface="Arial" panose="020B0604020202020204" pitchFamily="34" charset="0"/>
              </a:rPr>
              <a:t>Table</a:t>
            </a:r>
            <a:r>
              <a:rPr lang="pt-BR" sz="3200" dirty="0">
                <a:latin typeface="Arial" panose="020B0604020202020204" pitchFamily="34" charset="0"/>
                <a:cs typeface="Arial" panose="020B0604020202020204" pitchFamily="34" charset="0"/>
              </a:rPr>
              <a:t> 1 – </a:t>
            </a:r>
            <a:r>
              <a:rPr lang="en-US" sz="3200" dirty="0">
                <a:latin typeface="Arial" panose="020B0604020202020204" pitchFamily="34" charset="0"/>
                <a:cs typeface="Arial" panose="020B0604020202020204" pitchFamily="34" charset="0"/>
              </a:rPr>
              <a:t>Packaging industry turnover (in billions of R$)</a:t>
            </a:r>
          </a:p>
          <a:p>
            <a:pPr algn="just"/>
            <a:endParaRPr lang="pt-BR" sz="3200" dirty="0"/>
          </a:p>
          <a:p>
            <a:pPr algn="just"/>
            <a:endParaRPr lang="pt-BR" sz="3200" dirty="0"/>
          </a:p>
          <a:p>
            <a:pPr algn="just"/>
            <a:endParaRPr lang="pt-BR" sz="3200" dirty="0"/>
          </a:p>
          <a:p>
            <a:pPr algn="just"/>
            <a:endParaRPr lang="pt-BR" sz="3200" dirty="0"/>
          </a:p>
          <a:p>
            <a:r>
              <a:rPr lang="es-ES_tradnl" sz="3200" dirty="0" smtClean="0">
                <a:solidFill>
                  <a:schemeClr val="tx1"/>
                </a:solidFill>
                <a:latin typeface="Arial" panose="020B0604020202020204" pitchFamily="34" charset="0"/>
                <a:cs typeface="Arial" panose="020B0604020202020204" pitchFamily="34" charset="0"/>
              </a:rPr>
              <a:t> </a:t>
            </a:r>
          </a:p>
          <a:p>
            <a:endParaRPr lang="es-ES_tradnl" sz="3200" dirty="0">
              <a:latin typeface="Arial" panose="020B0604020202020204" pitchFamily="34" charset="0"/>
              <a:cs typeface="Arial" panose="020B0604020202020204" pitchFamily="34" charset="0"/>
            </a:endParaRPr>
          </a:p>
          <a:p>
            <a:pPr algn="l"/>
            <a:r>
              <a:rPr lang="es-ES_tradnl" sz="3200" dirty="0" err="1" smtClean="0">
                <a:latin typeface="Arial" panose="020B0604020202020204" pitchFamily="34" charset="0"/>
                <a:cs typeface="Arial" panose="020B0604020202020204" pitchFamily="34" charset="0"/>
              </a:rPr>
              <a:t>Source</a:t>
            </a:r>
            <a:r>
              <a:rPr lang="es-ES_tradnl"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elaborated</a:t>
            </a:r>
            <a:r>
              <a:rPr lang="pt-BR" sz="3200" dirty="0">
                <a:latin typeface="Arial" panose="020B0604020202020204" pitchFamily="34" charset="0"/>
                <a:cs typeface="Arial" panose="020B0604020202020204" pitchFamily="34" charset="0"/>
              </a:rPr>
              <a:t> </a:t>
            </a:r>
            <a:r>
              <a:rPr lang="pt-BR" sz="3200" dirty="0" err="1">
                <a:latin typeface="Arial" panose="020B0604020202020204" pitchFamily="34" charset="0"/>
                <a:cs typeface="Arial" panose="020B0604020202020204" pitchFamily="34" charset="0"/>
              </a:rPr>
              <a:t>by</a:t>
            </a:r>
            <a:r>
              <a:rPr lang="pt-BR" sz="3200" dirty="0">
                <a:latin typeface="Arial" panose="020B0604020202020204" pitchFamily="34" charset="0"/>
                <a:cs typeface="Arial" panose="020B0604020202020204" pitchFamily="34" charset="0"/>
              </a:rPr>
              <a:t> </a:t>
            </a:r>
            <a:r>
              <a:rPr lang="pt-BR" sz="3200" dirty="0" err="1">
                <a:latin typeface="Arial" panose="020B0604020202020204" pitchFamily="34" charset="0"/>
                <a:cs typeface="Arial" panose="020B0604020202020204" pitchFamily="34" charset="0"/>
              </a:rPr>
              <a:t>the</a:t>
            </a:r>
            <a:r>
              <a:rPr lang="pt-BR" sz="3200" dirty="0">
                <a:latin typeface="Arial" panose="020B0604020202020204" pitchFamily="34" charset="0"/>
                <a:cs typeface="Arial" panose="020B0604020202020204" pitchFamily="34" charset="0"/>
              </a:rPr>
              <a:t> </a:t>
            </a:r>
            <a:r>
              <a:rPr lang="pt-BR" sz="3200" dirty="0" err="1">
                <a:latin typeface="Arial" panose="020B0604020202020204" pitchFamily="34" charset="0"/>
                <a:cs typeface="Arial" panose="020B0604020202020204" pitchFamily="34" charset="0"/>
              </a:rPr>
              <a:t>author</a:t>
            </a:r>
            <a:endParaRPr lang="pt-BR" sz="3200" dirty="0">
              <a:latin typeface="Arial" panose="020B0604020202020204" pitchFamily="34" charset="0"/>
              <a:cs typeface="Arial" panose="020B0604020202020204" pitchFamily="34" charset="0"/>
            </a:endParaRPr>
          </a:p>
          <a:p>
            <a:pPr algn="l"/>
            <a:endParaRPr lang="pt-BR" sz="3200" dirty="0" smtClean="0">
              <a:solidFill>
                <a:schemeClr val="tx1"/>
              </a:solidFill>
              <a:latin typeface="Arial" panose="020B0604020202020204" pitchFamily="34" charset="0"/>
              <a:cs typeface="Arial" panose="020B0604020202020204" pitchFamily="34" charset="0"/>
            </a:endParaRPr>
          </a:p>
          <a:p>
            <a:pPr algn="l"/>
            <a:endParaRPr lang="pt-BR" sz="3200" dirty="0">
              <a:latin typeface="Arial" panose="020B0604020202020204" pitchFamily="34" charset="0"/>
              <a:cs typeface="Arial" panose="020B0604020202020204" pitchFamily="34" charset="0"/>
            </a:endParaRPr>
          </a:p>
          <a:p>
            <a:pPr algn="just"/>
            <a:r>
              <a:rPr lang="pt-BR" sz="4800" b="1" dirty="0" smtClean="0">
                <a:solidFill>
                  <a:srgbClr val="004C97"/>
                </a:solidFill>
                <a:latin typeface="Arial" panose="020B0604020202020204" pitchFamily="34" charset="0"/>
                <a:cs typeface="Arial" panose="020B0604020202020204" pitchFamily="34" charset="0"/>
              </a:rPr>
              <a:t>FINAL CONSIDERATIONS</a:t>
            </a:r>
            <a:endParaRPr lang="pt-BR" sz="4800" b="1" dirty="0">
              <a:solidFill>
                <a:srgbClr val="004C97"/>
              </a:solidFill>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It is compatible with the objective and the problem. Support what was presented in the results. Highlight the main conclusive points (contributions) from the results (not a discussion). Elements that were not part of the work should not be added.</a:t>
            </a:r>
            <a:endParaRPr lang="pt-BR" sz="3200" dirty="0">
              <a:latin typeface="Arial" panose="020B0604020202020204" pitchFamily="34" charset="0"/>
              <a:cs typeface="Arial" panose="020B0604020202020204" pitchFamily="34" charset="0"/>
            </a:endParaRPr>
          </a:p>
        </p:txBody>
      </p:sp>
      <p:pic>
        <p:nvPicPr>
          <p:cNvPr id="6" name="Imagem 5"/>
          <p:cNvPicPr>
            <a:picLocks noChangeAspect="1"/>
          </p:cNvPicPr>
          <p:nvPr/>
        </p:nvPicPr>
        <p:blipFill>
          <a:blip r:embed="rId3"/>
          <a:stretch>
            <a:fillRect/>
          </a:stretch>
        </p:blipFill>
        <p:spPr>
          <a:xfrm>
            <a:off x="1439244" y="25800231"/>
            <a:ext cx="11185588" cy="3598125"/>
          </a:xfrm>
          <a:prstGeom prst="rect">
            <a:avLst/>
          </a:prstGeom>
        </p:spPr>
      </p:pic>
      <p:sp>
        <p:nvSpPr>
          <p:cNvPr id="7" name="Retângulo 6"/>
          <p:cNvSpPr/>
          <p:nvPr/>
        </p:nvSpPr>
        <p:spPr>
          <a:xfrm>
            <a:off x="1439244" y="35314832"/>
            <a:ext cx="26426936" cy="2594668"/>
          </a:xfrm>
          <a:prstGeom prst="rect">
            <a:avLst/>
          </a:prstGeom>
          <a:ln>
            <a:noFill/>
          </a:ln>
        </p:spPr>
        <p:txBody>
          <a:bodyPr wrap="square">
            <a:noAutofit/>
          </a:bodyPr>
          <a:lstStyle/>
          <a:p>
            <a:pPr algn="just">
              <a:spcBef>
                <a:spcPct val="20000"/>
              </a:spcBef>
            </a:pPr>
            <a:r>
              <a:rPr lang="pt-BR" sz="4800" b="1" dirty="0" smtClean="0">
                <a:solidFill>
                  <a:srgbClr val="004C97"/>
                </a:solidFill>
                <a:latin typeface="Arial" panose="020B0604020202020204" pitchFamily="34" charset="0"/>
                <a:cs typeface="Arial" panose="020B0604020202020204" pitchFamily="34" charset="0"/>
              </a:rPr>
              <a:t>REFERENCES</a:t>
            </a:r>
            <a:r>
              <a:rPr lang="pt-BR" sz="4800" b="1" dirty="0" smtClean="0">
                <a:solidFill>
                  <a:schemeClr val="tx2"/>
                </a:solidFill>
                <a:latin typeface="Arial" panose="020B0604020202020204" pitchFamily="34" charset="0"/>
                <a:cs typeface="Arial" panose="020B0604020202020204" pitchFamily="34" charset="0"/>
              </a:rPr>
              <a:t> </a:t>
            </a:r>
            <a:endParaRPr lang="pt-BR" sz="4800" b="1" dirty="0">
              <a:solidFill>
                <a:schemeClr val="tx2"/>
              </a:solidFill>
              <a:latin typeface="Arial" panose="020B0604020202020204" pitchFamily="34" charset="0"/>
              <a:cs typeface="Arial" panose="020B0604020202020204" pitchFamily="34" charset="0"/>
            </a:endParaRPr>
          </a:p>
          <a:p>
            <a:pPr algn="just">
              <a:spcBef>
                <a:spcPct val="20000"/>
              </a:spcBef>
            </a:pPr>
            <a:r>
              <a:rPr lang="en-US" sz="3200" dirty="0">
                <a:latin typeface="Arial" panose="020B0604020202020204" pitchFamily="34" charset="0"/>
                <a:cs typeface="Arial" panose="020B0604020202020204" pitchFamily="34" charset="0"/>
              </a:rPr>
              <a:t>Only reference the works mentioned in the poster.</a:t>
            </a:r>
          </a:p>
        </p:txBody>
      </p:sp>
    </p:spTree>
    <p:extLst>
      <p:ext uri="{BB962C8B-B14F-4D97-AF65-F5344CB8AC3E}">
        <p14:creationId xmlns:p14="http://schemas.microsoft.com/office/powerpoint/2010/main" val="363136300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334</Words>
  <Application>Microsoft Office PowerPoint</Application>
  <PresentationFormat>Personalizar</PresentationFormat>
  <Paragraphs>35</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IN THIS LINE, THE TITLE OF THE WORK Author(s): (Up to 5 students – full name)  Supervisor: (1 Supervisor Professor) Email: (only the supervisor’s email)  Educational Institution Course: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NESTA LINHA, O TÍTULO DO TRABALHO Nome e Sobrenome Autor 1, Nome e Sobrenome Autor 2, Nome e Sobrenome Autor 3, Nome e Sobrenome Orientador* *e-mail Instituição de Ensino</dc:title>
  <dc:creator>Bernardo V. Tell</dc:creator>
  <cp:lastModifiedBy>Leonardo Rigon Kasmarek</cp:lastModifiedBy>
  <cp:revision>18</cp:revision>
  <dcterms:created xsi:type="dcterms:W3CDTF">2023-06-15T19:18:03Z</dcterms:created>
  <dcterms:modified xsi:type="dcterms:W3CDTF">2024-05-13T17:31:19Z</dcterms:modified>
</cp:coreProperties>
</file>